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320" r:id="rId3"/>
    <p:sldId id="286" r:id="rId4"/>
    <p:sldId id="287" r:id="rId5"/>
    <p:sldId id="289" r:id="rId6"/>
    <p:sldId id="290" r:id="rId7"/>
    <p:sldId id="288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2" r:id="rId18"/>
    <p:sldId id="303" r:id="rId19"/>
    <p:sldId id="304" r:id="rId20"/>
    <p:sldId id="300" r:id="rId21"/>
    <p:sldId id="301" r:id="rId22"/>
    <p:sldId id="305" r:id="rId23"/>
    <p:sldId id="321" r:id="rId24"/>
    <p:sldId id="309" r:id="rId25"/>
    <p:sldId id="311" r:id="rId26"/>
    <p:sldId id="312" r:id="rId27"/>
    <p:sldId id="313" r:id="rId28"/>
    <p:sldId id="314" r:id="rId29"/>
    <p:sldId id="315" r:id="rId30"/>
    <p:sldId id="306" r:id="rId31"/>
    <p:sldId id="308" r:id="rId32"/>
    <p:sldId id="317" r:id="rId33"/>
    <p:sldId id="316" r:id="rId34"/>
    <p:sldId id="318" r:id="rId35"/>
    <p:sldId id="307" r:id="rId36"/>
    <p:sldId id="319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92857" autoAdjust="0"/>
  </p:normalViewPr>
  <p:slideViewPr>
    <p:cSldViewPr>
      <p:cViewPr varScale="1">
        <p:scale>
          <a:sx n="86" d="100"/>
          <a:sy n="86" d="100"/>
        </p:scale>
        <p:origin x="-8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748FFFF-8FBA-4D57-894A-767BA3D8020E}" type="datetimeFigureOut">
              <a:rPr lang="fi-FI"/>
              <a:pPr>
                <a:defRPr/>
              </a:pPr>
              <a:t>9.9.2010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B6B7C8C-FBC5-40BA-ACAE-28101633860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i-FI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C7D5BD-6583-4DB3-8A20-B296D7A8D255}" type="slidenum">
              <a:rPr lang="fi-FI"/>
              <a:pPr/>
              <a:t>30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B7C8C-FBC5-40BA-ACAE-281016338609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B7C8C-FBC5-40BA-ACAE-281016338609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7399-78C3-4AD8-96A5-1FDDC293DD8C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FBE25-806B-48AD-B888-43AF04F019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C1BC5-4676-4859-87CE-55341A81C904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6255-8B71-4D6A-AD8B-7D1A9D7788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7F7B8-3571-4011-9720-E2AE083A673A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48622-B790-49F5-9B7A-DB69FBB203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6F81-635E-4C51-9039-C424A0B4E91D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0963-FBE6-4CFF-9024-5AE3347D7A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04124-F76E-45C8-9253-9741AD8442B3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4DA01-6F31-46C3-9D24-21FF41423B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37AA3-B1D2-4403-A54C-38C1980D6C33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0D1AF-3947-404D-BE4C-F3C69D8235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D9204-908E-4960-8286-26C99251B7CC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70FA0-2733-477B-B951-EC0EC077D1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CA71E-F29B-44E5-AAC3-B41994FD1680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79BDF-ED09-494F-9913-229962EBA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677-C7CC-4C63-9981-47A67E5B376B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FF920-A3BE-4136-903C-646B25D2CE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85B8-F12A-43BC-914C-4E9CEAE62693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58DBC-8971-4454-AD04-A12C55C6EA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B72C-1D5B-4348-9DF8-8C0C24D6F0D4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CD85F-8EAC-4982-B333-8B4BFCD69B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8F6F3F-CC56-4E60-8D0D-37E5E84DB8AF}" type="datetimeFigureOut">
              <a:rPr lang="en-US"/>
              <a:pPr>
                <a:defRPr/>
              </a:pPr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CD17FE-8F96-420B-BD74-E9A75B54BF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msis.stir.ac.uk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/>
            <a:r>
              <a:rPr lang="en-GB" noProof="0" dirty="0" err="1" smtClean="0">
                <a:solidFill>
                  <a:schemeClr val="accent1"/>
                </a:solidFill>
              </a:rPr>
              <a:t>Homogamy</a:t>
            </a:r>
            <a:r>
              <a:rPr lang="en-GB" noProof="0" dirty="0" smtClean="0">
                <a:solidFill>
                  <a:schemeClr val="accent1"/>
                </a:solidFill>
              </a:rPr>
              <a:t> and social structure over time in Finland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7963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noProof="0" smtClean="0"/>
              <a:t>Jani Erola and Paul Lambert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noProof="0" smtClean="0"/>
              <a:t>Social Stratification Research Seminar, Utrecht,  8-10 September 2010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0243" name="Content Placeholder 3" descr="finland2000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214313"/>
            <a:ext cx="9077325" cy="6643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1267" name="Content Placeholder 3" descr="finland1995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75" y="214313"/>
            <a:ext cx="8785225" cy="6429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2291" name="Content Placeholder 3" descr="finland1990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85750"/>
            <a:ext cx="8785225" cy="6429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3315" name="Content Placeholder 3" descr="finland1985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357188"/>
            <a:ext cx="8882062" cy="6500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4339" name="Content Placeholder 3" descr="finland1980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357188"/>
            <a:ext cx="8686800" cy="6357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5363" name="Content Placeholder 3" descr="finland1975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285750"/>
            <a:ext cx="8589962" cy="6286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6387" name="Content Placeholder 3" descr="finland1970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500063"/>
            <a:ext cx="8296275" cy="6072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Some further illustrative examples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The role of detailed occupational differences </a:t>
            </a:r>
          </a:p>
          <a:p>
            <a:r>
              <a:rPr lang="en-GB" noProof="0" dirty="0" smtClean="0"/>
              <a:t>Illustrative male and female scale values</a:t>
            </a:r>
          </a:p>
          <a:p>
            <a:r>
              <a:rPr lang="en-GB" dirty="0" smtClean="0"/>
              <a:t>The problem of farmers</a:t>
            </a:r>
            <a:endParaRPr lang="en-GB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8435" name="Content Placeholder 3" descr="scale_rankings_1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0261600" cy="6429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19459" name="Content Placeholder 3" descr="scale_rankings_2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57188"/>
            <a:ext cx="9312275" cy="6357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Aims	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Construct CAMSIS scales for Finland</a:t>
            </a:r>
          </a:p>
          <a:p>
            <a:r>
              <a:rPr lang="en-GB" noProof="0" smtClean="0"/>
              <a:t>Test the effects of homogamy on partnership matching with the scaling approarch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0" y="5657850"/>
            <a:ext cx="8929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Males: Combined scale (1970-2005)</a:t>
            </a:r>
          </a:p>
          <a:p>
            <a:endParaRPr lang="en-GB"/>
          </a:p>
          <a:p>
            <a:r>
              <a:rPr lang="en-GB"/>
              <a:t>Male and female CAMSIS scale scores for those ISCO units with over 4000 males in each ISCO</a:t>
            </a: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14313"/>
            <a:ext cx="6786563" cy="53530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4857750" y="214313"/>
            <a:ext cx="1357313" cy="5572125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42875"/>
            <a:ext cx="6796088" cy="4857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5143500"/>
            <a:ext cx="9144000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Females: Combined scale (1970-2005)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Male and female CAMSIS scale scores for those ISCO units with over 4000 females in each ISCO</a:t>
            </a:r>
          </a:p>
          <a:p>
            <a:pPr>
              <a:defRPr/>
            </a:pPr>
            <a:r>
              <a:rPr lang="en-GB" i="1" dirty="0">
                <a:solidFill>
                  <a:schemeClr val="accent4">
                    <a:lumMod val="50000"/>
                  </a:schemeClr>
                </a:solidFill>
              </a:rPr>
              <a:t>Note how men in female jobs often have higher averages: e.g. 9132 is a ‘average’ job in the male distribution, but is more than 1 SD below average in the female distribution.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86438" y="285750"/>
            <a:ext cx="1357312" cy="514350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42875" y="5715000"/>
            <a:ext cx="7358063" cy="1143000"/>
          </a:xfrm>
        </p:spPr>
        <p:txBody>
          <a:bodyPr/>
          <a:lstStyle/>
          <a:p>
            <a:pPr algn="l"/>
            <a:r>
              <a:rPr lang="en-GB" sz="2000" noProof="0" smtClean="0"/>
              <a:t>i.e. The placement of farmers is influential to the correlation with other things, and is likely to change between scales/time</a:t>
            </a:r>
          </a:p>
        </p:txBody>
      </p:sp>
      <p:pic>
        <p:nvPicPr>
          <p:cNvPr id="22531" name="Content Placeholder 3" descr="farmers_1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4313" y="214313"/>
            <a:ext cx="7418387" cy="5429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CAMSIS/ISEI micro comparisons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Education</a:t>
            </a:r>
          </a:p>
          <a:p>
            <a:r>
              <a:rPr lang="en-GB" noProof="0" dirty="0" smtClean="0"/>
              <a:t>Income quintiles</a:t>
            </a:r>
          </a:p>
          <a:p>
            <a:r>
              <a:rPr lang="en-GB" noProof="0" dirty="0" smtClean="0"/>
              <a:t>Erikson-</a:t>
            </a:r>
            <a:r>
              <a:rPr lang="en-GB" noProof="0" dirty="0" err="1" smtClean="0"/>
              <a:t>Goldthorpe</a:t>
            </a:r>
            <a:r>
              <a:rPr lang="en-GB" noProof="0" dirty="0" smtClean="0"/>
              <a:t> classes</a:t>
            </a:r>
          </a:p>
          <a:p>
            <a:endParaRPr lang="en-GB" dirty="0" smtClean="0"/>
          </a:p>
          <a:p>
            <a:r>
              <a:rPr lang="en-GB" noProof="0" dirty="0" smtClean="0"/>
              <a:t>Separately for men and women</a:t>
            </a:r>
          </a:p>
          <a:p>
            <a:pPr lvl="1"/>
            <a:r>
              <a:rPr lang="en-GB" noProof="0" dirty="0" smtClean="0"/>
              <a:t>Using male scales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2794322"/>
          </a:xfrm>
        </p:spPr>
        <p:txBody>
          <a:bodyPr/>
          <a:lstStyle/>
          <a:p>
            <a:r>
              <a:rPr lang="en-GB" noProof="0" dirty="0" smtClean="0"/>
              <a:t>Associations with </a:t>
            </a:r>
            <a:br>
              <a:rPr lang="en-GB" noProof="0" dirty="0" smtClean="0"/>
            </a:br>
            <a:r>
              <a:rPr lang="en-GB" noProof="0" dirty="0" smtClean="0"/>
              <a:t>education, men</a:t>
            </a:r>
          </a:p>
        </p:txBody>
      </p:sp>
      <p:pic>
        <p:nvPicPr>
          <p:cNvPr id="23555" name="Content Placeholder 8" descr="camsis_yearly_edu_m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5029199" cy="3657600"/>
          </a:xfrm>
        </p:spPr>
      </p:pic>
      <p:pic>
        <p:nvPicPr>
          <p:cNvPr id="23556" name="Picture 12" descr="isei_yearly_edu_m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79875" y="3200400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44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38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44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49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50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49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48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272231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noProof="0" dirty="0" smtClean="0"/>
              <a:t>Associations with education, women</a:t>
            </a:r>
            <a:endParaRPr lang="en-GB" noProof="0" dirty="0"/>
          </a:p>
        </p:txBody>
      </p:sp>
      <p:pic>
        <p:nvPicPr>
          <p:cNvPr id="24579" name="Content Placeholder 3" descr="camsis_yearly_edu_wom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029199" cy="3657600"/>
          </a:xfrm>
        </p:spPr>
      </p:pic>
      <p:pic>
        <p:nvPicPr>
          <p:cNvPr id="24580" name="Picture 5" descr="isei_yearly_edu_wom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39952" y="3200400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31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48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49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33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41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50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38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49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39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47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5148064" y="274638"/>
            <a:ext cx="3538736" cy="2722314"/>
          </a:xfrm>
        </p:spPr>
        <p:txBody>
          <a:bodyPr/>
          <a:lstStyle/>
          <a:p>
            <a:r>
              <a:rPr lang="en-GB" noProof="0" dirty="0" smtClean="0"/>
              <a:t>Associations with income, men</a:t>
            </a:r>
          </a:p>
        </p:txBody>
      </p:sp>
      <p:pic>
        <p:nvPicPr>
          <p:cNvPr id="25603" name="Content Placeholder 3" descr="camsis_yearly_inc_m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5029199" cy="3657600"/>
          </a:xfrm>
        </p:spPr>
      </p:pic>
      <p:pic>
        <p:nvPicPr>
          <p:cNvPr id="25604" name="Picture 6" descr="isei_yearly_inc_m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51312" y="3200400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23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14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2578298"/>
          </a:xfrm>
        </p:spPr>
        <p:txBody>
          <a:bodyPr/>
          <a:lstStyle/>
          <a:p>
            <a:r>
              <a:rPr lang="en-GB" noProof="0" dirty="0" smtClean="0"/>
              <a:t>Associations with income, women</a:t>
            </a:r>
          </a:p>
        </p:txBody>
      </p:sp>
      <p:pic>
        <p:nvPicPr>
          <p:cNvPr id="26627" name="Content Placeholder 3" descr="camsis_yearly_inc_wom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-27384"/>
            <a:ext cx="5029199" cy="3657600"/>
          </a:xfrm>
        </p:spPr>
      </p:pic>
      <p:pic>
        <p:nvPicPr>
          <p:cNvPr id="26628" name="Picture 4" descr="isei_yearly_inc_wom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51312" y="3141663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32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18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24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18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18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18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21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24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003800" y="188913"/>
            <a:ext cx="3960813" cy="2376487"/>
          </a:xfrm>
        </p:spPr>
        <p:txBody>
          <a:bodyPr/>
          <a:lstStyle/>
          <a:p>
            <a:r>
              <a:rPr lang="en-GB" noProof="0" dirty="0" smtClean="0"/>
              <a:t>Associations with EGP, men</a:t>
            </a:r>
          </a:p>
        </p:txBody>
      </p:sp>
      <p:pic>
        <p:nvPicPr>
          <p:cNvPr id="27652" name="Content Placeholder 3" descr="camsis_yearly_egp_me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6988"/>
            <a:ext cx="5029200" cy="3657600"/>
          </a:xfrm>
        </p:spPr>
      </p:pic>
      <p:pic>
        <p:nvPicPr>
          <p:cNvPr id="27651" name="Picture 4" descr="isei_yearly_egp_me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114800" y="3068960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82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70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82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79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77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79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75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70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77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79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74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78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75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076825" y="274638"/>
            <a:ext cx="3609975" cy="2794000"/>
          </a:xfrm>
        </p:spPr>
        <p:txBody>
          <a:bodyPr/>
          <a:lstStyle/>
          <a:p>
            <a:r>
              <a:rPr lang="en-GB" noProof="0" dirty="0" smtClean="0"/>
              <a:t>Associations with EG, women</a:t>
            </a:r>
          </a:p>
        </p:txBody>
      </p:sp>
      <p:pic>
        <p:nvPicPr>
          <p:cNvPr id="28675" name="Picture 4" descr="isei_yearly_egp_wom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114800" y="3200400"/>
            <a:ext cx="5029199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Content Placeholder 3" descr="camsis_yearly_egp_women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5029199" cy="3657600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3740206"/>
          <a:ext cx="2952327" cy="2812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</a:tblGrid>
              <a:tr h="374594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R2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ISEI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FCS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1975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76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75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74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77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1985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74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75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71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72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1995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71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71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2000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73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73</a:t>
                      </a:r>
                      <a:endParaRPr lang="fi-FI" sz="1400" dirty="0"/>
                    </a:p>
                  </a:txBody>
                  <a:tcPr/>
                </a:tc>
              </a:tr>
              <a:tr h="268768"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2005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73</a:t>
                      </a: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 smtClean="0"/>
                        <a:t>76</a:t>
                      </a:r>
                      <a:endParaRPr lang="fi-FI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en-GB" noProof="0" smtClean="0"/>
              <a:t>CAMSIS scale for Finland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42875" y="1071563"/>
            <a:ext cx="8715375" cy="5054600"/>
          </a:xfrm>
        </p:spPr>
        <p:txBody>
          <a:bodyPr/>
          <a:lstStyle/>
          <a:p>
            <a:r>
              <a:rPr lang="en-GB" noProof="0" smtClean="0"/>
              <a:t>Model the social distance between occupational units using average patterns of social interaction/ cohabitation between incumbents of occupations</a:t>
            </a:r>
          </a:p>
          <a:p>
            <a:pPr lvl="2"/>
            <a:r>
              <a:rPr lang="en-GB" noProof="0" smtClean="0">
                <a:hlinkClick r:id="rId2"/>
              </a:rPr>
              <a:t>www.camsis.stir.ac.uk</a:t>
            </a:r>
            <a:r>
              <a:rPr lang="en-GB" noProof="0" smtClean="0"/>
              <a:t> </a:t>
            </a:r>
          </a:p>
          <a:p>
            <a:pPr lvl="2"/>
            <a:r>
              <a:rPr lang="en-GB" noProof="0" smtClean="0"/>
              <a:t>Correspondence analysis for large numbers of units using Stata macro; RC2 association models in R (gnm) for smaller numbers of units for standard errors </a:t>
            </a:r>
          </a:p>
          <a:p>
            <a:pPr>
              <a:buFont typeface="Wingdings" pitchFamily="2" charset="2"/>
              <a:buChar char="Ø"/>
            </a:pPr>
            <a:r>
              <a:rPr lang="en-GB" noProof="0" smtClean="0"/>
              <a:t>Interpret the social distance dimension as indicating the structure of social stratification (the reproduction of social inequality)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Changes in </a:t>
            </a:r>
            <a:r>
              <a:rPr lang="en-GB" noProof="0" dirty="0" err="1" smtClean="0"/>
              <a:t>homogamy</a:t>
            </a:r>
            <a:endParaRPr lang="en-GB" noProof="0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Argument: </a:t>
            </a:r>
            <a:r>
              <a:rPr lang="en-GB" noProof="0" dirty="0" err="1" smtClean="0"/>
              <a:t>homogamy</a:t>
            </a:r>
            <a:r>
              <a:rPr lang="en-GB" noProof="0" dirty="0" smtClean="0"/>
              <a:t> increasing in most societies</a:t>
            </a:r>
          </a:p>
          <a:p>
            <a:pPr lvl="1"/>
            <a:r>
              <a:rPr lang="en-GB" noProof="0" dirty="0" err="1" smtClean="0"/>
              <a:t>Kalmijn</a:t>
            </a:r>
            <a:r>
              <a:rPr lang="en-GB" noProof="0" dirty="0" smtClean="0"/>
              <a:t>, 1998; Sweeney &amp; </a:t>
            </a:r>
            <a:r>
              <a:rPr lang="en-GB" noProof="0" dirty="0" err="1" smtClean="0"/>
              <a:t>Cancian</a:t>
            </a:r>
            <a:r>
              <a:rPr lang="en-GB" noProof="0" dirty="0" smtClean="0"/>
              <a:t>, 2004; Schwarz &amp; Mare, 2005; </a:t>
            </a:r>
            <a:r>
              <a:rPr lang="en-GB" noProof="0" dirty="0" err="1" smtClean="0"/>
              <a:t>Blossfeld</a:t>
            </a:r>
            <a:r>
              <a:rPr lang="en-GB" noProof="0" dirty="0" smtClean="0"/>
              <a:t>, 2009</a:t>
            </a:r>
          </a:p>
          <a:p>
            <a:r>
              <a:rPr lang="en-GB" noProof="0" dirty="0" smtClean="0"/>
              <a:t>”Natural” test with couple-data based stratification data</a:t>
            </a:r>
          </a:p>
          <a:p>
            <a:r>
              <a:rPr lang="en-GB" noProof="0" dirty="0" smtClean="0"/>
              <a:t>Change in scales = change in the way how couple relationships are stratified</a:t>
            </a:r>
          </a:p>
          <a:p>
            <a:r>
              <a:rPr lang="en-GB" noProof="0" dirty="0" smtClean="0"/>
              <a:t>Does changing </a:t>
            </a:r>
            <a:r>
              <a:rPr lang="en-GB" noProof="0" dirty="0" err="1" smtClean="0"/>
              <a:t>homogamy</a:t>
            </a:r>
            <a:r>
              <a:rPr lang="en-GB" noProof="0" dirty="0" smtClean="0"/>
              <a:t> play a role in this?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0" dirty="0" err="1" smtClean="0"/>
              <a:t>Loglinear</a:t>
            </a:r>
            <a:r>
              <a:rPr lang="en-GB" noProof="0" dirty="0" smtClean="0"/>
              <a:t> RC-models</a:t>
            </a:r>
          </a:p>
          <a:p>
            <a:pPr marL="971550" lvl="1" indent="-514350">
              <a:buAutoNum type="arabicPeriod"/>
            </a:pPr>
            <a:r>
              <a:rPr lang="en-GB" noProof="0" dirty="0" smtClean="0"/>
              <a:t>RC-coefficients for men and women, changing </a:t>
            </a:r>
            <a:r>
              <a:rPr lang="en-GB" noProof="0" dirty="0" err="1" smtClean="0"/>
              <a:t>marginals</a:t>
            </a:r>
            <a:r>
              <a:rPr lang="en-GB" noProof="0" dirty="0" smtClean="0"/>
              <a:t>, diagonal cells controlled</a:t>
            </a:r>
          </a:p>
          <a:p>
            <a:pPr marL="971550" lvl="1" indent="-514350">
              <a:buAutoNum type="arabicPeriod"/>
            </a:pPr>
            <a:r>
              <a:rPr lang="en-GB" noProof="0" dirty="0" smtClean="0"/>
              <a:t>RC-estimates for men and women, allowing change in diagonals</a:t>
            </a:r>
          </a:p>
          <a:p>
            <a:r>
              <a:rPr lang="en-GB" dirty="0" smtClean="0"/>
              <a:t>RC-coefficients assuming no yearly change should be the same  as the scale values from CA</a:t>
            </a:r>
            <a:endParaRPr lang="en-GB" noProof="0" dirty="0" smtClean="0"/>
          </a:p>
          <a:p>
            <a:r>
              <a:rPr lang="en-GB" noProof="0" dirty="0" smtClean="0"/>
              <a:t>The impact of the changes in </a:t>
            </a:r>
            <a:r>
              <a:rPr lang="en-GB" noProof="0" dirty="0" err="1" smtClean="0"/>
              <a:t>homogamy</a:t>
            </a:r>
            <a:r>
              <a:rPr lang="en-GB" noProof="0" dirty="0" smtClean="0"/>
              <a:t> should be observed as a change in </a:t>
            </a:r>
            <a:r>
              <a:rPr lang="en-GB" dirty="0" smtClean="0"/>
              <a:t>RC </a:t>
            </a:r>
            <a:r>
              <a:rPr lang="en-GB" noProof="0" dirty="0" smtClean="0"/>
              <a:t>coefficients between the models</a:t>
            </a:r>
          </a:p>
          <a:p>
            <a:pPr marL="571500" indent="-514350"/>
            <a:endParaRPr lang="en-GB" noProof="0" dirty="0" smtClean="0"/>
          </a:p>
          <a:p>
            <a:pPr marL="971550" lvl="1" indent="-514350">
              <a:buAutoNum type="arabicPeriod"/>
            </a:pPr>
            <a:endParaRPr lang="en-GB" noProof="0" dirty="0" smtClean="0"/>
          </a:p>
          <a:p>
            <a:pPr lvl="1"/>
            <a:endParaRPr lang="en-GB" noProof="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Models for ISCO88 Major groups </a:t>
            </a:r>
            <a:endParaRPr lang="en-GB" noProof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1" y="2276872"/>
          <a:ext cx="7584506" cy="2304257"/>
        </p:xfrm>
        <a:graphic>
          <a:graphicData uri="http://schemas.openxmlformats.org/drawingml/2006/table">
            <a:tbl>
              <a:tblPr/>
              <a:tblGrid>
                <a:gridCol w="3312471"/>
                <a:gridCol w="854407"/>
                <a:gridCol w="854407"/>
                <a:gridCol w="854407"/>
                <a:gridCol w="854407"/>
                <a:gridCol w="854407"/>
              </a:tblGrid>
              <a:tr h="4636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 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L-squared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df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DI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BIC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AIC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Mod 1.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year:men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+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year:women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+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Diagonals(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rial1"/>
                        </a:rPr>
                        <a:t>men:women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48087,6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496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0,117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41540,3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47081,6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4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Mod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2. 1 +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RC-association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3713,9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481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0,029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-2638,1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2737,9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6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Mod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3. 2 +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Linear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change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in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diagonals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3015,7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473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0,025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-3219,1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2057,7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6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Mod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4. 2 +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Non-lin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.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change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 in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latin typeface="Arial1"/>
                        </a:rPr>
                        <a:t>diagonals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2816,6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425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0,022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-2715,3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1966,6</a:t>
                      </a:r>
                    </a:p>
                  </a:txBody>
                  <a:tcPr marL="7924" marR="7924" marT="79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noProof="0" dirty="0" smtClean="0"/>
              <a:t>The effects of the change in </a:t>
            </a:r>
            <a:r>
              <a:rPr lang="en-GB" sz="3200" noProof="0" dirty="0" err="1" smtClean="0"/>
              <a:t>homogamy</a:t>
            </a:r>
            <a:r>
              <a:rPr lang="en-GB" sz="3200" noProof="0" dirty="0" smtClean="0"/>
              <a:t> on RC coefficients</a:t>
            </a:r>
            <a:endParaRPr lang="en-GB" sz="3200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99592" y="1700810"/>
          <a:ext cx="7056785" cy="3960440"/>
        </p:xfrm>
        <a:graphic>
          <a:graphicData uri="http://schemas.openxmlformats.org/drawingml/2006/table">
            <a:tbl>
              <a:tblPr/>
              <a:tblGrid>
                <a:gridCol w="822028"/>
                <a:gridCol w="1327889"/>
                <a:gridCol w="822028"/>
                <a:gridCol w="822028"/>
                <a:gridCol w="815703"/>
                <a:gridCol w="815703"/>
                <a:gridCol w="815703"/>
                <a:gridCol w="815703"/>
              </a:tblGrid>
              <a:tr h="198022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64" marR="8164" marT="81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 change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Linear change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Non-lin change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64" marR="8164" marT="81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9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Coeff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Coeff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Coeff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Manag/legis/offic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Profess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-0,03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Tech/Assoc profs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Clerks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Service/Sales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0,59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0,59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0,59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Agriculture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0,78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0,78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0,78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Crafts/Trades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1,03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1,02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Mach operators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1,09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1,08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1,08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Elementary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Women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Manag/legis/offic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Profess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-0,05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Tech/Assoc profs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Clerks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Service/Sales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0,64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Agriculture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Crafts/Trades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0,83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0,83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0,83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Mach operators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1,05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0,01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022"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Elementary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64" marR="8164" marT="81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noProof="0" dirty="0" err="1" smtClean="0"/>
              <a:t>Homogamy</a:t>
            </a:r>
            <a:r>
              <a:rPr lang="en-GB" sz="2800" noProof="0" dirty="0" smtClean="0"/>
              <a:t> estimates change to wrong direction!</a:t>
            </a:r>
            <a:endParaRPr lang="en-GB" sz="2800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47664" y="2524117"/>
          <a:ext cx="5976664" cy="3497170"/>
        </p:xfrm>
        <a:graphic>
          <a:graphicData uri="http://schemas.openxmlformats.org/drawingml/2006/table">
            <a:tbl>
              <a:tblPr/>
              <a:tblGrid>
                <a:gridCol w="3192571"/>
                <a:gridCol w="1386672"/>
                <a:gridCol w="1397421"/>
              </a:tblGrid>
              <a:tr h="34971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Arial1"/>
                        </a:rPr>
                        <a:t>Homogamy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change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Arial1"/>
                        </a:rPr>
                        <a:t> for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1"/>
                        </a:rPr>
                        <a:t>…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100" b="0" i="0" u="none" strike="noStrike">
                        <a:solidFill>
                          <a:srgbClr val="000000"/>
                        </a:solidFill>
                        <a:latin typeface="Arial1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Coef.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Manag/legis/offic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Profess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-0,12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Tech/Assoc profs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Clerks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Service/Sales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Crafts/Trades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-0,04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Mach operators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Elementary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latin typeface="Arial1"/>
                        </a:rPr>
                        <a:t>-0,08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latin typeface="Arial1"/>
                        </a:rPr>
                        <a:t>0,01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Caveats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Previous results suggest increasing </a:t>
            </a:r>
            <a:r>
              <a:rPr lang="en-GB" noProof="0" dirty="0" err="1" smtClean="0"/>
              <a:t>homogamy</a:t>
            </a:r>
            <a:r>
              <a:rPr lang="en-GB" noProof="0" dirty="0" smtClean="0"/>
              <a:t> according to education =&gt; occupations different story?</a:t>
            </a:r>
          </a:p>
          <a:p>
            <a:r>
              <a:rPr lang="en-GB" noProof="0" dirty="0" smtClean="0"/>
              <a:t>1-digit level simply too coarse?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 all </a:t>
            </a:r>
            <a:r>
              <a:rPr lang="en-GB" sz="3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cohabs</a:t>
            </a:r>
            <a:r>
              <a:rPr lang="en-GB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restricting analyses to marriages?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noProof="0" dirty="0" smtClean="0"/>
              <a:t>Conclusions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Social interaction distance scales appear to measure stratification quite well on Finnish data</a:t>
            </a:r>
          </a:p>
          <a:p>
            <a:pPr lvl="1"/>
            <a:r>
              <a:rPr lang="en-GB" dirty="0" smtClean="0"/>
              <a:t>Differences between men and women</a:t>
            </a:r>
          </a:p>
          <a:p>
            <a:pPr lvl="1"/>
            <a:r>
              <a:rPr lang="en-GB" noProof="0" dirty="0" smtClean="0"/>
              <a:t>Main difference between years involves farmers</a:t>
            </a:r>
          </a:p>
          <a:p>
            <a:pPr lvl="1"/>
            <a:r>
              <a:rPr lang="en-GB" dirty="0" err="1" smtClean="0"/>
              <a:t>Homogamy</a:t>
            </a:r>
            <a:r>
              <a:rPr lang="en-GB" dirty="0" smtClean="0"/>
              <a:t> trends don’t seem to matter </a:t>
            </a:r>
            <a:endParaRPr lang="en-GB" noProof="0" dirty="0" smtClean="0"/>
          </a:p>
          <a:p>
            <a:endParaRPr lang="en-GB" noProof="0" dirty="0" smtClean="0"/>
          </a:p>
          <a:p>
            <a:r>
              <a:rPr lang="en-GB" noProof="0" dirty="0" smtClean="0"/>
              <a:t>Work very much in beginning…</a:t>
            </a:r>
            <a:endParaRPr lang="en-GB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857750" y="142875"/>
            <a:ext cx="4286250" cy="1285875"/>
          </a:xfrm>
        </p:spPr>
        <p:txBody>
          <a:bodyPr/>
          <a:lstStyle/>
          <a:p>
            <a:r>
              <a:rPr lang="en-GB" noProof="0" smtClean="0">
                <a:solidFill>
                  <a:schemeClr val="tx2"/>
                </a:solidFill>
              </a:rPr>
              <a:t>Census data inputs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786313" y="1600200"/>
            <a:ext cx="4214812" cy="4525963"/>
          </a:xfrm>
        </p:spPr>
        <p:txBody>
          <a:bodyPr/>
          <a:lstStyle/>
          <a:p>
            <a:r>
              <a:rPr lang="en-GB" noProof="0" dirty="0" smtClean="0"/>
              <a:t>Cohabiting couples, current or previous occupation</a:t>
            </a:r>
          </a:p>
          <a:p>
            <a:pPr lvl="1"/>
            <a:r>
              <a:rPr lang="en-GB" sz="2400" noProof="0" dirty="0" smtClean="0"/>
              <a:t>Job coded into 4 digit ISCO </a:t>
            </a:r>
          </a:p>
          <a:p>
            <a:pPr lvl="1"/>
            <a:r>
              <a:rPr lang="en-GB" sz="2400" noProof="0" dirty="0" smtClean="0"/>
              <a:t>Plus 2 category employment status</a:t>
            </a:r>
          </a:p>
          <a:p>
            <a:r>
              <a:rPr lang="en-GB" noProof="0" dirty="0" smtClean="0"/>
              <a:t>5 yearly and pooled data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428625"/>
            <a:ext cx="4429125" cy="6162675"/>
          </a:xfrm>
          <a:prstGeom prst="rect">
            <a:avLst/>
          </a:prstGeom>
          <a:solidFill>
            <a:srgbClr val="EEECE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872538" cy="1071562"/>
          </a:xfrm>
        </p:spPr>
        <p:txBody>
          <a:bodyPr/>
          <a:lstStyle/>
          <a:p>
            <a:r>
              <a:rPr lang="en-GB" noProof="0" smtClean="0"/>
              <a:t>Employment status</a:t>
            </a:r>
            <a:br>
              <a:rPr lang="en-GB" noProof="0" smtClean="0"/>
            </a:br>
            <a:r>
              <a:rPr lang="en-GB" sz="2400" noProof="0" smtClean="0"/>
              <a:t>(self-employed/ employee)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5813" y="1571625"/>
            <a:ext cx="8034338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14375" y="5500688"/>
            <a:ext cx="842962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Could ignore this data (noise/inconvenience)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GB" sz="2800" dirty="0">
                <a:latin typeface="+mn-lt"/>
                <a:cs typeface="+mn-cs"/>
              </a:rPr>
              <a:t>We choose to use it for groups 6-9 only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25" y="0"/>
            <a:ext cx="8072438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Occupational units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noProof="0" smtClean="0"/>
              <a:t>Occupations were recoded to finest level of detail available (in ISCO-by-employment status location) according to a rule of thumb that at least 30 cases must represent the occupation</a:t>
            </a:r>
          </a:p>
          <a:p>
            <a:r>
              <a:rPr lang="en-GB" sz="2800" noProof="0" smtClean="0"/>
              <a:t>Pre-defined recoding rules (use ISCO sub-groups)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813" y="4357688"/>
          <a:ext cx="771530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087"/>
                <a:gridCol w="642942"/>
                <a:gridCol w="733863"/>
                <a:gridCol w="571504"/>
                <a:gridCol w="571504"/>
                <a:gridCol w="636448"/>
                <a:gridCol w="701391"/>
                <a:gridCol w="701391"/>
                <a:gridCol w="701391"/>
                <a:gridCol w="701391"/>
                <a:gridCol w="70139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1970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75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80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85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90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95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2000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2005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all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Number of </a:t>
                      </a:r>
                      <a:r>
                        <a:rPr lang="en-GB" dirty="0" err="1" smtClean="0"/>
                        <a:t>occs</a:t>
                      </a:r>
                      <a:endParaRPr lang="en-GB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M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108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129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158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172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183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221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237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248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350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F</a:t>
                      </a:r>
                      <a:endParaRPr lang="en-GB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71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91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104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120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135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160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186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208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283</a:t>
                      </a:r>
                      <a:endParaRPr lang="en-GB" sz="16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Scale derivations using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52596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noProof="0" smtClean="0"/>
              <a:t>Algorithms proceed by: </a:t>
            </a:r>
          </a:p>
          <a:p>
            <a:pPr>
              <a:defRPr/>
            </a:pPr>
            <a:endParaRPr lang="en-GB" noProof="0" smtClean="0"/>
          </a:p>
          <a:p>
            <a:pPr marL="571500" indent="-571500">
              <a:buFont typeface="+mj-lt"/>
              <a:buAutoNum type="romanLcPeriod"/>
              <a:defRPr/>
            </a:pPr>
            <a:r>
              <a:rPr lang="en-GB" sz="2000" noProof="0" smtClean="0">
                <a:latin typeface="Arial" pitchFamily="34" charset="0"/>
                <a:cs typeface="Arial" pitchFamily="34" charset="0"/>
              </a:rPr>
              <a:t>Define any cohabiting combinations to be excluded from models (ISCO diagonals and farming related pseudo-diagonals – 1311; 6***; 9211) </a:t>
            </a:r>
          </a:p>
          <a:p>
            <a:pPr marL="571500" indent="-571500">
              <a:buFont typeface="+mj-lt"/>
              <a:buAutoNum type="romanLcPeriod"/>
              <a:defRPr/>
            </a:pPr>
            <a:endParaRPr lang="en-GB" sz="2000" noProof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LcPeriod"/>
              <a:defRPr/>
            </a:pPr>
            <a:r>
              <a:rPr lang="en-GB" sz="2000" noProof="0" smtClean="0">
                <a:latin typeface="Arial" pitchFamily="34" charset="0"/>
                <a:cs typeface="Arial" pitchFamily="34" charset="0"/>
              </a:rPr>
              <a:t>Recode occupations to avoid sparsity for the remaining cases</a:t>
            </a:r>
          </a:p>
          <a:p>
            <a:pPr marL="571500" indent="-571500">
              <a:buFont typeface="+mj-lt"/>
              <a:buAutoNum type="romanLcPeriod"/>
              <a:defRPr/>
            </a:pPr>
            <a:endParaRPr lang="en-GB" sz="2000" noProof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LcPeriod"/>
              <a:defRPr/>
            </a:pPr>
            <a:r>
              <a:rPr lang="en-GB" sz="2000" noProof="0" smtClean="0">
                <a:latin typeface="Arial" pitchFamily="34" charset="0"/>
                <a:cs typeface="Arial" pitchFamily="34" charset="0"/>
              </a:rPr>
              <a:t>Perform CA and extract dimension scores</a:t>
            </a:r>
          </a:p>
          <a:p>
            <a:pPr marL="571500" indent="-571500">
              <a:buFont typeface="+mj-lt"/>
              <a:buAutoNum type="romanLcPeriod"/>
              <a:defRPr/>
            </a:pPr>
            <a:endParaRPr lang="en-GB" sz="2000" noProof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LcPeriod"/>
              <a:defRPr/>
            </a:pPr>
            <a:r>
              <a:rPr lang="en-GB" sz="2000" noProof="0" smtClean="0">
                <a:latin typeface="Arial" pitchFamily="34" charset="0"/>
                <a:cs typeface="Arial" pitchFamily="34" charset="0"/>
              </a:rPr>
              <a:t>Standardise scores to mean 50, sd 15</a:t>
            </a:r>
          </a:p>
          <a:p>
            <a:pPr marL="571500" indent="-571500">
              <a:buFont typeface="+mj-lt"/>
              <a:buAutoNum type="romanLcPeriod"/>
              <a:defRPr/>
            </a:pPr>
            <a:endParaRPr lang="en-GB" sz="2000" noProof="0" smtClean="0"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+mj-lt"/>
              <a:buAutoNum type="romanLcPeriod"/>
              <a:defRPr/>
            </a:pPr>
            <a:r>
              <a:rPr lang="en-GB" sz="2000" noProof="0" smtClean="0">
                <a:latin typeface="Arial" pitchFamily="34" charset="0"/>
                <a:cs typeface="Arial" pitchFamily="34" charset="0"/>
              </a:rPr>
              <a:t>Distribute dimension scores from analytical categories to all ISCO categories according to recoding algorithm </a:t>
            </a:r>
            <a:endParaRPr lang="en-GB" sz="2000" noProof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smtClean="0"/>
          </a:p>
        </p:txBody>
      </p:sp>
      <p:pic>
        <p:nvPicPr>
          <p:cNvPr id="9219" name="Content Placeholder 3" descr="finland2005_u3.em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15925"/>
            <a:ext cx="8801100" cy="6442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1085</Words>
  <Application>Microsoft Office PowerPoint</Application>
  <PresentationFormat>On-screen Show (4:3)</PresentationFormat>
  <Paragraphs>492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Homogamy and social structure over time in Finland</vt:lpstr>
      <vt:lpstr>Aims </vt:lpstr>
      <vt:lpstr>CAMSIS scale for Finland</vt:lpstr>
      <vt:lpstr>Census data inputs </vt:lpstr>
      <vt:lpstr>Employment status (self-employed/ employee)</vt:lpstr>
      <vt:lpstr>Slide 6</vt:lpstr>
      <vt:lpstr>Occupational units</vt:lpstr>
      <vt:lpstr>Scale derivations using algorithms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Some further illustrative examples</vt:lpstr>
      <vt:lpstr>Slide 18</vt:lpstr>
      <vt:lpstr>Slide 19</vt:lpstr>
      <vt:lpstr>Slide 20</vt:lpstr>
      <vt:lpstr>Slide 21</vt:lpstr>
      <vt:lpstr>i.e. The placement of farmers is influential to the correlation with other things, and is likely to change between scales/time</vt:lpstr>
      <vt:lpstr>CAMSIS/ISEI micro comparisons</vt:lpstr>
      <vt:lpstr>Associations with  education, men</vt:lpstr>
      <vt:lpstr>Associations with education, women</vt:lpstr>
      <vt:lpstr>Associations with income, men</vt:lpstr>
      <vt:lpstr>Associations with income, women</vt:lpstr>
      <vt:lpstr>Associations with EGP, men</vt:lpstr>
      <vt:lpstr>Associations with EG, women</vt:lpstr>
      <vt:lpstr>Changes in homogamy</vt:lpstr>
      <vt:lpstr>Slide 31</vt:lpstr>
      <vt:lpstr>Models for ISCO88 Major groups </vt:lpstr>
      <vt:lpstr>The effects of the change in homogamy on RC coefficients</vt:lpstr>
      <vt:lpstr>Homogamy estimates change to wrong direction!</vt:lpstr>
      <vt:lpstr>Caveats</vt:lpstr>
      <vt:lpstr>Conclusions</vt:lpstr>
    </vt:vector>
  </TitlesOfParts>
  <Company>University of Stirling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Sociological classifications and simulation models of social inequality</dc:title>
  <dc:creator>pl3</dc:creator>
  <cp:lastModifiedBy>Jani Erola</cp:lastModifiedBy>
  <cp:revision>162</cp:revision>
  <dcterms:created xsi:type="dcterms:W3CDTF">2010-09-01T21:50:15Z</dcterms:created>
  <dcterms:modified xsi:type="dcterms:W3CDTF">2010-09-09T07:07:21Z</dcterms:modified>
</cp:coreProperties>
</file>